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E1A7"/>
    <a:srgbClr val="77A278"/>
    <a:srgbClr val="709A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60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A43A4-06AB-48CC-AE2D-F17E223D05DB}" type="datetimeFigureOut">
              <a:rPr lang="en-US" smtClean="0"/>
              <a:t>6/21/2025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50124-8545-4D21-827C-F45A2B1C3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778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A43A4-06AB-48CC-AE2D-F17E223D05DB}" type="datetimeFigureOut">
              <a:rPr lang="en-US" smtClean="0"/>
              <a:t>6/21/2025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50124-8545-4D21-827C-F45A2B1C3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132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A43A4-06AB-48CC-AE2D-F17E223D05DB}" type="datetimeFigureOut">
              <a:rPr lang="en-US" smtClean="0"/>
              <a:t>6/21/2025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50124-8545-4D21-827C-F45A2B1C3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598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A43A4-06AB-48CC-AE2D-F17E223D05DB}" type="datetimeFigureOut">
              <a:rPr lang="en-US" smtClean="0"/>
              <a:t>6/21/2025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50124-8545-4D21-827C-F45A2B1C3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903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A43A4-06AB-48CC-AE2D-F17E223D05DB}" type="datetimeFigureOut">
              <a:rPr lang="en-US" smtClean="0"/>
              <a:t>6/21/2025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50124-8545-4D21-827C-F45A2B1C3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707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A43A4-06AB-48CC-AE2D-F17E223D05DB}" type="datetimeFigureOut">
              <a:rPr lang="en-US" smtClean="0"/>
              <a:t>6/21/2025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50124-8545-4D21-827C-F45A2B1C3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871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A43A4-06AB-48CC-AE2D-F17E223D05DB}" type="datetimeFigureOut">
              <a:rPr lang="en-US" smtClean="0"/>
              <a:t>6/21/2025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50124-8545-4D21-827C-F45A2B1C3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568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A43A4-06AB-48CC-AE2D-F17E223D05DB}" type="datetimeFigureOut">
              <a:rPr lang="en-US" smtClean="0"/>
              <a:t>6/21/2025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50124-8545-4D21-827C-F45A2B1C3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349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A43A4-06AB-48CC-AE2D-F17E223D05DB}" type="datetimeFigureOut">
              <a:rPr lang="en-US" smtClean="0"/>
              <a:t>6/21/2025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50124-8545-4D21-827C-F45A2B1C3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884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A43A4-06AB-48CC-AE2D-F17E223D05DB}" type="datetimeFigureOut">
              <a:rPr lang="en-US" smtClean="0"/>
              <a:t>6/21/2025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50124-8545-4D21-827C-F45A2B1C3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599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A43A4-06AB-48CC-AE2D-F17E223D05DB}" type="datetimeFigureOut">
              <a:rPr lang="en-US" smtClean="0"/>
              <a:t>6/21/2025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50124-8545-4D21-827C-F45A2B1C3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840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3A43A4-06AB-48CC-AE2D-F17E223D05DB}" type="datetimeFigureOut">
              <a:rPr lang="en-US" smtClean="0"/>
              <a:t>6/21/2025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350124-8545-4D21-827C-F45A2B1C3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51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062247-55DD-5DD9-C86C-37917E4219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8B96A799-A527-188F-00C5-334484B2AA17}"/>
              </a:ext>
            </a:extLst>
          </p:cNvPr>
          <p:cNvSpPr/>
          <p:nvPr/>
        </p:nvSpPr>
        <p:spPr>
          <a:xfrm>
            <a:off x="225518" y="270788"/>
            <a:ext cx="8772526" cy="774888"/>
          </a:xfrm>
          <a:prstGeom prst="rect">
            <a:avLst/>
          </a:prstGeom>
          <a:solidFill>
            <a:srgbClr val="77A27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1F30C3CE-70F9-FA51-008E-386A563FCE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6527" y="282532"/>
            <a:ext cx="2217473" cy="485110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88AC831D-9763-1B5F-61CC-16BAF14BB93B}"/>
              </a:ext>
            </a:extLst>
          </p:cNvPr>
          <p:cNvSpPr txBox="1"/>
          <p:nvPr/>
        </p:nvSpPr>
        <p:spPr>
          <a:xfrm>
            <a:off x="2003330" y="536689"/>
            <a:ext cx="50577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گزارش پسته آمریکا _ ماه تجاری نهم (می 2025)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anose="00000700000000000000" pitchFamily="2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2C61901-8630-7C1A-5816-C9CC80D6719E}"/>
              </a:ext>
            </a:extLst>
          </p:cNvPr>
          <p:cNvSpPr txBox="1"/>
          <p:nvPr/>
        </p:nvSpPr>
        <p:spPr>
          <a:xfrm>
            <a:off x="2225039" y="6430005"/>
            <a:ext cx="4693920" cy="261610"/>
          </a:xfrm>
          <a:prstGeom prst="rect">
            <a:avLst/>
          </a:prstGeom>
          <a:solidFill>
            <a:srgbClr val="77A278"/>
          </a:solidFill>
        </p:spPr>
        <p:txBody>
          <a:bodyPr wrap="square">
            <a:spAutoFit/>
          </a:bodyPr>
          <a:lstStyle/>
          <a:p>
            <a:pPr algn="ctr" rtl="1"/>
            <a:r>
              <a:rPr lang="fa-IR" sz="1100" dirty="0">
                <a:solidFill>
                  <a:schemeClr val="bg1"/>
                </a:solidFill>
                <a:cs typeface="B Titr" panose="00000700000000000000" pitchFamily="2" charset="-78"/>
              </a:rPr>
              <a:t>منبع: کمیته اجرایی پسته آمریکا (</a:t>
            </a:r>
            <a:r>
              <a:rPr lang="en-US" sz="1100" dirty="0">
                <a:solidFill>
                  <a:schemeClr val="bg1"/>
                </a:solidFill>
                <a:cs typeface="B Titr" panose="00000700000000000000" pitchFamily="2" charset="-78"/>
              </a:rPr>
              <a:t>https://acpistachios.org</a:t>
            </a:r>
            <a:r>
              <a:rPr lang="fa-IR" sz="1100" dirty="0">
                <a:solidFill>
                  <a:schemeClr val="bg1"/>
                </a:solidFill>
                <a:cs typeface="B Titr" panose="00000700000000000000" pitchFamily="2" charset="-78"/>
              </a:rPr>
              <a:t>)</a:t>
            </a:r>
            <a:endParaRPr lang="en-US" sz="1100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932321F-8455-F86B-8FDA-F6A8A1724F65}"/>
              </a:ext>
            </a:extLst>
          </p:cNvPr>
          <p:cNvSpPr txBox="1"/>
          <p:nvPr/>
        </p:nvSpPr>
        <p:spPr>
          <a:xfrm>
            <a:off x="816863" y="1079058"/>
            <a:ext cx="7510272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1600" dirty="0">
                <a:cs typeface="B Titr" panose="00000700000000000000" pitchFamily="2" charset="-78"/>
              </a:rPr>
              <a:t>میزان تولید، مصرف داخل، صادرات و مانده محصول (به تن)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4BCF49-793C-C5DF-051F-217C2969E1BB}"/>
              </a:ext>
            </a:extLst>
          </p:cNvPr>
          <p:cNvSpPr txBox="1"/>
          <p:nvPr/>
        </p:nvSpPr>
        <p:spPr>
          <a:xfrm>
            <a:off x="317409" y="6078127"/>
            <a:ext cx="8588741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fa-IR" sz="1300" dirty="0">
                <a:solidFill>
                  <a:srgbClr val="00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*«افت وزن» پسته خندان ۱۲ درصد فرض شده‌است. اوزان «اصلاح ناشی از شکست» و «سایر اصلاحات» بر اساس گزارشات دریافتی از فرآوری‌کنندگان درج شده‌است.</a:t>
            </a:r>
            <a:r>
              <a:rPr lang="fa-IR" sz="1300" dirty="0"/>
              <a:t> </a:t>
            </a:r>
            <a:endParaRPr lang="en-US" sz="1300" dirty="0">
              <a:cs typeface="B Nazanin" panose="00000400000000000000" pitchFamily="2" charset="-78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1BA846A-11AF-7029-2309-68C41FD599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2990949"/>
              </p:ext>
            </p:extLst>
          </p:nvPr>
        </p:nvGraphicFramePr>
        <p:xfrm>
          <a:off x="271463" y="1414841"/>
          <a:ext cx="8680631" cy="4554409"/>
        </p:xfrm>
        <a:graphic>
          <a:graphicData uri="http://schemas.openxmlformats.org/drawingml/2006/table">
            <a:tbl>
              <a:tblPr rtl="1"/>
              <a:tblGrid>
                <a:gridCol w="1729808">
                  <a:extLst>
                    <a:ext uri="{9D8B030D-6E8A-4147-A177-3AD203B41FA5}">
                      <a16:colId xmlns:a16="http://schemas.microsoft.com/office/drawing/2014/main" val="4067652771"/>
                    </a:ext>
                  </a:extLst>
                </a:gridCol>
                <a:gridCol w="1563935">
                  <a:extLst>
                    <a:ext uri="{9D8B030D-6E8A-4147-A177-3AD203B41FA5}">
                      <a16:colId xmlns:a16="http://schemas.microsoft.com/office/drawing/2014/main" val="2892102501"/>
                    </a:ext>
                  </a:extLst>
                </a:gridCol>
                <a:gridCol w="1058421">
                  <a:extLst>
                    <a:ext uri="{9D8B030D-6E8A-4147-A177-3AD203B41FA5}">
                      <a16:colId xmlns:a16="http://schemas.microsoft.com/office/drawing/2014/main" val="50859476"/>
                    </a:ext>
                  </a:extLst>
                </a:gridCol>
                <a:gridCol w="1058421">
                  <a:extLst>
                    <a:ext uri="{9D8B030D-6E8A-4147-A177-3AD203B41FA5}">
                      <a16:colId xmlns:a16="http://schemas.microsoft.com/office/drawing/2014/main" val="174793199"/>
                    </a:ext>
                  </a:extLst>
                </a:gridCol>
                <a:gridCol w="205365">
                  <a:extLst>
                    <a:ext uri="{9D8B030D-6E8A-4147-A177-3AD203B41FA5}">
                      <a16:colId xmlns:a16="http://schemas.microsoft.com/office/drawing/2014/main" val="4223981927"/>
                    </a:ext>
                  </a:extLst>
                </a:gridCol>
                <a:gridCol w="916245">
                  <a:extLst>
                    <a:ext uri="{9D8B030D-6E8A-4147-A177-3AD203B41FA5}">
                      <a16:colId xmlns:a16="http://schemas.microsoft.com/office/drawing/2014/main" val="4168096022"/>
                    </a:ext>
                  </a:extLst>
                </a:gridCol>
                <a:gridCol w="1058421">
                  <a:extLst>
                    <a:ext uri="{9D8B030D-6E8A-4147-A177-3AD203B41FA5}">
                      <a16:colId xmlns:a16="http://schemas.microsoft.com/office/drawing/2014/main" val="4033803055"/>
                    </a:ext>
                  </a:extLst>
                </a:gridCol>
                <a:gridCol w="1090015">
                  <a:extLst>
                    <a:ext uri="{9D8B030D-6E8A-4147-A177-3AD203B41FA5}">
                      <a16:colId xmlns:a16="http://schemas.microsoft.com/office/drawing/2014/main" val="2771215184"/>
                    </a:ext>
                  </a:extLst>
                </a:gridCol>
              </a:tblGrid>
              <a:tr h="115930">
                <a:tc gridSpan="4">
                  <a:txBody>
                    <a:bodyPr/>
                    <a:lstStyle/>
                    <a:p>
                      <a:pPr algn="r" rtl="1" fontAlgn="t"/>
                      <a:endParaRPr lang="ar-IQ" sz="1200" b="1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B Titr" panose="00000700000000000000" pitchFamily="2" charset="-78"/>
                          <a:cs typeface="B Titr" panose="00000700000000000000" pitchFamily="2" charset="-78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 Titr" panose="00000700000000000000" pitchFamily="2" charset="-78"/>
                          <a:cs typeface="B Titr" panose="00000700000000000000" pitchFamily="2" charset="-78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B Titr" panose="00000700000000000000" pitchFamily="2" charset="-78"/>
                          <a:cs typeface="B Titr" panose="00000700000000000000" pitchFamily="2" charset="-78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B Titr" panose="00000700000000000000" pitchFamily="2" charset="-78"/>
                          <a:cs typeface="B Titr" panose="00000700000000000000" pitchFamily="2" charset="-78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878206"/>
                  </a:ext>
                </a:extLst>
              </a:tr>
              <a:tr h="380725">
                <a:tc gridSpan="2"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1A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IQ" sz="1400" b="1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خندان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1A7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IQ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ناخندان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1A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rtl="1" fontAlgn="ctr"/>
                      <a:r>
                        <a:rPr lang="ar-IQ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وازد</a:t>
                      </a:r>
                    </a:p>
                  </a:txBody>
                  <a:tcPr marL="9525" marR="857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1A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IQ" sz="1400" b="1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مغز</a:t>
                      </a:r>
                    </a:p>
                  </a:txBody>
                  <a:tcPr marL="9525" marR="171450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1A7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IQ" sz="1400" b="1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جمع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1A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644827"/>
                  </a:ext>
                </a:extLst>
              </a:tr>
              <a:tr h="287457">
                <a:tc gridSpan="2">
                  <a:txBody>
                    <a:bodyPr/>
                    <a:lstStyle/>
                    <a:p>
                      <a:pPr algn="r" rtl="1" fontAlgn="ctr"/>
                      <a:r>
                        <a:rPr lang="ar-IQ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مانده محصول از سال قبل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46,304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11,695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3,759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21,980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83,737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5036961"/>
                  </a:ext>
                </a:extLst>
              </a:tr>
              <a:tr h="287457">
                <a:tc gridSpan="2">
                  <a:txBody>
                    <a:bodyPr/>
                    <a:lstStyle/>
                    <a:p>
                      <a:pPr algn="r" rtl="1" fontAlgn="ctr"/>
                      <a:r>
                        <a:rPr lang="ar-IQ" sz="1600" b="0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محصول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413,586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67,186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22,466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503,238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8868553"/>
                  </a:ext>
                </a:extLst>
              </a:tr>
              <a:tr h="287457">
                <a:tc gridSpan="2">
                  <a:txBody>
                    <a:bodyPr/>
                    <a:lstStyle/>
                    <a:p>
                      <a:pPr algn="r" rtl="1" fontAlgn="ctr"/>
                      <a:r>
                        <a:rPr lang="ar-IQ" sz="1600" b="1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جمع محصول در دسترس اول سال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459,890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78,881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rtl="0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26,225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21,980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586,976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0147138"/>
                  </a:ext>
                </a:extLst>
              </a:tr>
              <a:tr h="273084">
                <a:tc gridSpan="2">
                  <a:txBody>
                    <a:bodyPr/>
                    <a:lstStyle/>
                    <a:p>
                      <a:pPr algn="l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DA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DA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DA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DA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DA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DA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7291036"/>
                  </a:ext>
                </a:extLst>
              </a:tr>
              <a:tr h="287457">
                <a:tc gridSpan="2">
                  <a:txBody>
                    <a:bodyPr/>
                    <a:lstStyle/>
                    <a:p>
                      <a:pPr algn="r" rtl="1" fontAlgn="ctr"/>
                      <a:r>
                        <a:rPr lang="ar-IQ" sz="1600" b="0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افت وزن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(21,638)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0848409"/>
                  </a:ext>
                </a:extLst>
              </a:tr>
              <a:tr h="287457">
                <a:tc gridSpan="2">
                  <a:txBody>
                    <a:bodyPr/>
                    <a:lstStyle/>
                    <a:p>
                      <a:pPr algn="r" rtl="1" fontAlgn="ctr"/>
                      <a:r>
                        <a:rPr lang="ar-IQ" sz="1600" b="0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اصلاح ناشی از شکست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(27,992)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(31,197)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(7,187)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26,679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1158246"/>
                  </a:ext>
                </a:extLst>
              </a:tr>
              <a:tr h="287457">
                <a:tc gridSpan="2">
                  <a:txBody>
                    <a:bodyPr/>
                    <a:lstStyle/>
                    <a:p>
                      <a:pPr algn="r" rtl="1" fontAlgn="ctr"/>
                      <a:r>
                        <a:rPr lang="ar-IQ" sz="1600" b="0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سایر اصلاحات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1,898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(28,101)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(7,919)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11,561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0930253"/>
                  </a:ext>
                </a:extLst>
              </a:tr>
              <a:tr h="287457">
                <a:tc gridSpan="2">
                  <a:txBody>
                    <a:bodyPr/>
                    <a:lstStyle/>
                    <a:p>
                      <a:pPr algn="r" rtl="1" fontAlgn="ctr"/>
                      <a:r>
                        <a:rPr lang="ar-IQ" sz="1600" b="1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موجودی اصلاح‌شده</a:t>
                      </a:r>
                      <a:r>
                        <a:rPr lang="ar-IQ" sz="1600" b="1" i="0" u="none" strike="noStrike" baseline="3000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*</a:t>
                      </a:r>
                      <a:endParaRPr lang="ar-IQ" sz="1600" b="1" i="0" u="none" strike="noStrike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412,158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19,584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11,119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60,220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503,080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7801031"/>
                  </a:ext>
                </a:extLst>
              </a:tr>
              <a:tr h="273084">
                <a:tc gridSpan="2">
                  <a:txBody>
                    <a:bodyPr/>
                    <a:lstStyle/>
                    <a:p>
                      <a:pPr algn="l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DA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DA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DA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DA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DA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DA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8297283"/>
                  </a:ext>
                </a:extLst>
              </a:tr>
              <a:tr h="287457">
                <a:tc gridSpan="2">
                  <a:txBody>
                    <a:bodyPr/>
                    <a:lstStyle/>
                    <a:p>
                      <a:pPr algn="r" rtl="1" fontAlgn="ctr"/>
                      <a:r>
                        <a:rPr lang="ar-IQ" sz="1600" b="0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فروش داخل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52,851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320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512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27,741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81,424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0970011"/>
                  </a:ext>
                </a:extLst>
              </a:tr>
              <a:tr h="287457">
                <a:tc gridSpan="2">
                  <a:txBody>
                    <a:bodyPr/>
                    <a:lstStyle/>
                    <a:p>
                      <a:pPr algn="r" rtl="1" fontAlgn="ctr"/>
                      <a:r>
                        <a:rPr lang="ar-IQ" sz="1600" b="0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صادرات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237,097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8,356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4,215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12,672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262,340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3949974"/>
                  </a:ext>
                </a:extLst>
              </a:tr>
              <a:tr h="287457">
                <a:tc gridSpan="2">
                  <a:txBody>
                    <a:bodyPr/>
                    <a:lstStyle/>
                    <a:p>
                      <a:pPr algn="r" rtl="1" fontAlgn="ctr"/>
                      <a:r>
                        <a:rPr lang="ar-IQ" sz="1600" b="1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جمع فروش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289,948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8,676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4,727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40,413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343,764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9633160"/>
                  </a:ext>
                </a:extLst>
              </a:tr>
              <a:tr h="273084">
                <a:tc>
                  <a:txBody>
                    <a:bodyPr/>
                    <a:lstStyle/>
                    <a:p>
                      <a:pPr algn="l" rtl="0" fontAlgn="ctr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5010567"/>
                  </a:ext>
                </a:extLst>
              </a:tr>
              <a:tr h="287457">
                <a:tc gridSpan="2">
                  <a:txBody>
                    <a:bodyPr/>
                    <a:lstStyle/>
                    <a:p>
                      <a:pPr algn="r" rtl="1" fontAlgn="ctr"/>
                      <a:r>
                        <a:rPr lang="ar-IQ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مانده محصول در پایان ماه می 2025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1A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122,209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1A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10,908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1A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rtl="0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6,392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1A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19,807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1A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159,316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1A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96403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58974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1187</TotalTime>
  <Words>199</Words>
  <Application>Microsoft Office PowerPoint</Application>
  <PresentationFormat>On-screen Show (4:3)</PresentationFormat>
  <Paragraphs>96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 Nazanin</vt:lpstr>
      <vt:lpstr>B Titr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Iran Pistachio Association</dc:creator>
  <cp:lastModifiedBy>Iran Pistachio Association</cp:lastModifiedBy>
  <cp:revision>33</cp:revision>
  <dcterms:created xsi:type="dcterms:W3CDTF">2023-11-04T07:17:40Z</dcterms:created>
  <dcterms:modified xsi:type="dcterms:W3CDTF">2025-06-21T07:07:43Z</dcterms:modified>
</cp:coreProperties>
</file>